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188" r:id="rId2"/>
  </p:sldMasterIdLst>
  <p:notesMasterIdLst>
    <p:notesMasterId r:id="rId60"/>
  </p:notesMasterIdLst>
  <p:sldIdLst>
    <p:sldId id="279" r:id="rId3"/>
    <p:sldId id="354" r:id="rId4"/>
    <p:sldId id="331" r:id="rId5"/>
    <p:sldId id="280" r:id="rId6"/>
    <p:sldId id="257" r:id="rId7"/>
    <p:sldId id="356" r:id="rId8"/>
    <p:sldId id="281" r:id="rId9"/>
    <p:sldId id="325" r:id="rId10"/>
    <p:sldId id="258" r:id="rId11"/>
    <p:sldId id="314" r:id="rId12"/>
    <p:sldId id="312" r:id="rId13"/>
    <p:sldId id="339" r:id="rId14"/>
    <p:sldId id="344" r:id="rId15"/>
    <p:sldId id="262" r:id="rId16"/>
    <p:sldId id="265" r:id="rId17"/>
    <p:sldId id="263" r:id="rId18"/>
    <p:sldId id="337" r:id="rId19"/>
    <p:sldId id="289" r:id="rId20"/>
    <p:sldId id="290" r:id="rId21"/>
    <p:sldId id="291" r:id="rId22"/>
    <p:sldId id="292" r:id="rId23"/>
    <p:sldId id="315" r:id="rId24"/>
    <p:sldId id="336" r:id="rId25"/>
    <p:sldId id="341" r:id="rId26"/>
    <p:sldId id="345" r:id="rId27"/>
    <p:sldId id="342" r:id="rId28"/>
    <p:sldId id="343" r:id="rId29"/>
    <p:sldId id="264" r:id="rId30"/>
    <p:sldId id="332" r:id="rId31"/>
    <p:sldId id="286" r:id="rId32"/>
    <p:sldId id="285" r:id="rId33"/>
    <p:sldId id="287" r:id="rId34"/>
    <p:sldId id="288" r:id="rId35"/>
    <p:sldId id="267" r:id="rId36"/>
    <p:sldId id="283" r:id="rId37"/>
    <p:sldId id="268" r:id="rId38"/>
    <p:sldId id="346" r:id="rId39"/>
    <p:sldId id="352" r:id="rId40"/>
    <p:sldId id="353" r:id="rId41"/>
    <p:sldId id="269" r:id="rId42"/>
    <p:sldId id="270" r:id="rId43"/>
    <p:sldId id="329" r:id="rId44"/>
    <p:sldId id="299" r:id="rId45"/>
    <p:sldId id="271" r:id="rId46"/>
    <p:sldId id="272" r:id="rId47"/>
    <p:sldId id="273" r:id="rId48"/>
    <p:sldId id="274" r:id="rId49"/>
    <p:sldId id="348" r:id="rId50"/>
    <p:sldId id="349" r:id="rId51"/>
    <p:sldId id="350" r:id="rId52"/>
    <p:sldId id="351" r:id="rId53"/>
    <p:sldId id="275" r:id="rId54"/>
    <p:sldId id="276" r:id="rId55"/>
    <p:sldId id="277" r:id="rId56"/>
    <p:sldId id="321" r:id="rId57"/>
    <p:sldId id="278" r:id="rId58"/>
    <p:sldId id="357" r:id="rId59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6C871-5D18-4C14-B4F3-25952DE5CD44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5A09F-A48F-4D9D-9A2A-04235549D3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634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76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62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801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8317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694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020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860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353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1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88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43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550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260BBD-893D-4CF9-B935-2287AAC3561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82B3437-215D-42BD-AA54-A0A15F9A4D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2011577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ОСНОВЫ ФОРМИРОВАНИЯ ДОКУМЕНТНЫХ ФОНДОВ БИБЛИОТЕКИ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95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библиотечного фонда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абстрагированный образ, отображающий существенные характеристики библиотечного фонда и его структуру, на основе которого проводится комплектование.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Идеальная/перспективная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прогнозирует будущее состояние фонда  и отражает его желаемые качественные и количественные параметры.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Реальная модель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воспроизводит параметры существующего фонда.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8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992888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Библиографические модели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представляют фонд в виде перечня конкретных документов, которые должны быть в данном фонде (модель ядра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фонда, списки выписываемых периодических изданий).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Ядро библиотечного фонда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– минимальный объем наиболее ценных в научном и художественном отношении документов по профилю библиотеки. Ядро фонда, составляя 20-30% общего объема фонда, обеспечивает до 80% профильных запросов пользователей.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Математические (количественные) модели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определяют пропорции комплектуемых документов по различным параметрам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Описательная модель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фонда представляет фонд в виде словесного описания. Содержит определение задач комплектования, его статуса по отношению к другим библиотекам, с которыми координируется комплектование, является методологической основой для последующих моделей.</a:t>
            </a:r>
          </a:p>
          <a:p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75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воспроизводит в упрощенном виде структуру фонда на основе определенных библиотекой характеристик документов и 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экземплярности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рамках определенной темы. Разновидностью структурной модели является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тематико-типологический план комплектования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(тематический профиль комплектования)(тематика, тип, вид,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экземплярность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ТТП состоит из методического блока и технологического блока. Методический блок – пояснительная записка и методические указания. Технологический – таблицы, включающие графы, соответствующие наиболее значимым признакам объектов комплектования.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31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Профиль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комплектования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библиотечного фонда – документ , в котором  зафиксирована  модель или комбинация моделей , регламентирующая  основные  направления и особенности комплектования системы фондов библиотеки или информационного центра и определяющая тематику, виды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экземплярность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документов, включаемых в состав библиотечного фонда.</a:t>
            </a:r>
          </a:p>
        </p:txBody>
      </p:sp>
    </p:spTree>
    <p:extLst>
      <p:ext uri="{BB962C8B-B14F-4D97-AF65-F5344CB8AC3E}">
        <p14:creationId xmlns="" xmlns:p14="http://schemas.microsoft.com/office/powerpoint/2010/main" val="30278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Комплектование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деятельность, направленная на создание и развитие библиотечного фонда посредством выявления, отбора, заказа, приобретения, получения, регистрации  документов, соответствующих задачам библиотеки.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06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820891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Виды комплектования</a:t>
            </a:r>
          </a:p>
          <a:p>
            <a:pPr lvl="0"/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Начальное/первичное комплектование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создание первоначального минимального фонда, достаточного для открытия новой библиотеки.</a:t>
            </a:r>
          </a:p>
          <a:p>
            <a:pPr lvl="0"/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Текущее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пополнение фонда документами, выходящими в свет в текущем году и за 1-2 предыдущих года.</a:t>
            </a:r>
          </a:p>
          <a:p>
            <a:pPr lvl="0"/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Ретроспективное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комплектование  библиотечного фонда отсутствующими или недостающими экземплярами профильных документов за прошлые годы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Рекомплектование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освобождение фонда от устаревших, изношенных, непрофильных, в том числе излишне дублетных документов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8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Процессы комплектования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Выявление документов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поиск документов, необходимых библиотеке, осуществляемый с использованием перспективной, текущей и ретроспективной библиографической, книготорговой и иной информации о вышедших в свет документах.  (ежемесячные/еженедельные рассылки о вновь вышедших изданиях. МБК ГРАНД, ИД ПИТЕР, ЮРАЙТ, КНОРУС)</a:t>
            </a:r>
          </a:p>
        </p:txBody>
      </p:sp>
    </p:spTree>
    <p:extLst>
      <p:ext uri="{BB962C8B-B14F-4D97-AF65-F5344CB8AC3E}">
        <p14:creationId xmlns="" xmlns:p14="http://schemas.microsoft.com/office/powerpoint/2010/main" val="28876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Отбор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(оценка) – определение соответствия документов профилю комплектования и целесообразности их приобретения  или хранения уже имеющихся документов в составе библиотечного фонда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Исчерпывающая полнота комплектования предполагает поступление в фонд всех профильных документов, в таком случае применяется методика сбора всех выявленных профильных документов.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6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11560" y="908720"/>
            <a:ext cx="79928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 противодействии экстремистской деятельности»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25.07.2002, № 114-ФЗ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Экстремистские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предназначенные для обнародования документы либо информация на иных носителях, призывающие к осуществлению экстремистской деятельности; публикации, доказывающие национальное или расовое превосходство, оправдывающие практику совершения преступлений, направленных на уничтожение какой-либо этнической, социальной, расовой, национальной или религиозной группы.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Документы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признанные судом экстремистскими вносятся в Федеральный список экстремистских материалов, ведение, опубликование и размещение которого в сети ИНТЕРНЕТ возложено на Минюст РФ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23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48680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Выдача документов, включенных в ФСЭМ, читателям трактуется Генеральной прокуратурой как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распространение (ранее – предоставление)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Рекомендации по работе библиотек с документами, включенными в федеральный список экстремистских материалов (12.09.2017).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учетом требований ФЗ-114 в библиотеке необходимо иметь комплект документов: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Приказ «О работе с документами, включенными в Федеральный список экстремистских материалов»;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Положение «О работе с документами, включенными в ФСЭМ»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Порядок выявления экстремистской литературы и работы с ней;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Форму акта « О наличии в библиотечном фонде документов, включенных в ФСЭМ».</a:t>
            </a:r>
          </a:p>
        </p:txBody>
      </p:sp>
    </p:spTree>
    <p:extLst>
      <p:ext uri="{BB962C8B-B14F-4D97-AF65-F5344CB8AC3E}">
        <p14:creationId xmlns="" xmlns:p14="http://schemas.microsoft.com/office/powerpoint/2010/main" val="31028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052736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…во все времена, при любом социальном строе базисная функция библиотеки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документивная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всё остальное в библиотечном обслуживании надстраивается при её успешном выполнении. Без документа и работы вокруг него библиотека исчезает, превращается в иной социальный институт. Может быть, и нужный, но – иной.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Ю.Н. Столяров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20688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фонда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предмет наличия в нем документов, включенных в ФСМ проводится :  при поступлении новых документов в фонд; систематически (не реже одного раза в квартал) путем сверки ФСЭМ со справочно-библиографическим аппаратом библиотеки.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выявлении документа, включенного в ФСЭМ, на этапе комплектования фонда он может быть введен в состав фонда библиотеки только в том случае, если библиотека является депозитарием  Национального библиотечного фонда.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случае выявления документа, включенного в ФСЭМ   и уже находящегося в фонде, если у библиотеки нет определенных Законом оснований  для его хранения, он подлежит списанию и передаче на утилизацию. Основание для списания – несоответствие профилю комплектования библиотеки.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17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закон от 28.12.2012 г. № 272-ФЗ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 мерах воздействия на лиц, причастных к нарушениям основополагающих прав и свобод человека и граждан Российской Федерации».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 иностранной или международной неправительственной организации, представляющая угрозу основам конституционного строя Российской Федерации, обороноспособности страны или безопасности государства, может быть признана нежелательной на территории Российской Федерации.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Деятельность такой организации признается нежелательной на территории РФ со дня обнародования информации об этом…</a:t>
            </a:r>
          </a:p>
        </p:txBody>
      </p:sp>
    </p:spTree>
    <p:extLst>
      <p:ext uri="{BB962C8B-B14F-4D97-AF65-F5344CB8AC3E}">
        <p14:creationId xmlns="" xmlns:p14="http://schemas.microsoft.com/office/powerpoint/2010/main" val="6660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476672"/>
            <a:ext cx="77768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Признание нежелательной на территории РФ деятельности иностранной или международной неправительственной организации влечет за собой запрет на распространение информационных материалов, издаваемых иностранной или международной неправительственной организацией и (или) распространяемых ею…, а также производство или хранение таких материалов в целях распространения.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Издания организаций, внесенных в Перечень иностранных и международных неправительственных организаций, деятельность которых признана нежелательной на территории Российской Федерации подлежат исключению из фондов библиотек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(Фонд «Открытое общество», Фонд содействия Института «Открытое общество»)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02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48680"/>
            <a:ext cx="813690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«О защите детей от информации, причиняющей вред их здоровью и развитию»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от 29.12.2010, №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436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информационной продукции осуществляется ее производителями и (или) распространителями самостоятельно (в том числе с участием эксперта, экспертов и (или) экспертных организаций, отвечающих требованиям статьи 17 настоящего Федерального закона) до начала ее оборота на территории Российской Федерации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Информационная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продукция, запрещенная для детей, не допускается к распространению в предназначенных для детей образовательных организациях, детских медицинских, санаторно-курортных, физкультурно-спортивных организациях, организациях культуры, организациях отдыха и оздоровления детей или на расстоянии менее чем сто метров от границ территорий указанных организаций.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5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заключении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договоров с  поставщиками печатной  продукции на комплектование библиотеки включать специальный пункт об ответственности поставщика за размещение знака информационной продукции, а в случае его несоблюдения предусмотреть требование  к поставщику возместить убытки, понесенные в результате нарушения.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заключении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договоров библиотек с Интернет-провайдерами предусмотреть обязательный пункт об ответственности провайдеров за наличие фильтров для защиты пользователей библиотек до 18 лет от информации, приносящей вред их здоровью и развитию.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23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20688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Размещать знак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информационной продукции, указанный в выпускных сведениях на печатной продукции при создании машиночитаемой библиографической записи и при создании печатной карточки.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Исключить размещение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залах открытого доступа информационной продукции, распространение которой среди детей запрещено.</a:t>
            </a:r>
          </a:p>
        </p:txBody>
      </p:sp>
    </p:spTree>
    <p:extLst>
      <p:ext uri="{BB962C8B-B14F-4D97-AF65-F5344CB8AC3E}">
        <p14:creationId xmlns="" xmlns:p14="http://schemas.microsoft.com/office/powerpoint/2010/main" val="20853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4249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ФЗ № 93 от 01.05.2019 (Внесены изменений в ФЗ - 436)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…информировать распространителей информационной продукции о находящихся в границах муниципального образования  детских или предназначенных для детей организациях… . Сведения о таких организациях должны размещаться органом местного самоуправления на официальном сайте  в ИНТЕРНЕТ… 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Субъект  РФ  может принять  нормативный акт, позволяющий на территориях  конкретных населенных пунктов , распространение информационной продукции, содержащей информацию,  запрещенную к распространению среди детей, если организация расположена  на расстоянии менее чем сто метров, но не ближе 50 метров , от организаций, обслуживающих детей с учетом особенностей и плотности застройки в каждом конкретном субъекте РФ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04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Законопроект № 717228-7, предлагаемые изменения: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распространять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действие № 436-ФЗ на случаи использования произведений литературы  и искусства, предоставление и распространение культурных ценностей и культурных благ музеями…, библиотеками…, осуществляющими создание, исполнение, показ и интерпретацию произведений литературы и искусства.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аделить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Правительство РФ полномочием по определению критериев отнесения информационной продукции к информационной продукции, имеющей значительную историческую, художественную или иную культурную ценность для общества. Данная информационная продукция должна быть точно определена в нормативных правовых актах…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случаях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включения произведений литературы  в примерные основные образовательные программы, такие произведения не могут быть запрещены к распространению среди детей, могут распространяться без знака информационной продукции.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Оставить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обязательной маркировку «18+», остальную перевести в добровольный формат.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4032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74576"/>
            <a:ext cx="74888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Приобретение документов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получение документов во владение или пользование с получением прав доступа.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Способы комплектования: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Покупка (в том числе подписка на периодические издания)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Получение обязательного экземпляра документов.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Пожертвование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Книгообмен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Репродуцирование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77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Федеральный закон от 05.04.2013 N 44-ФЗ (ред. от 29.07.2017) 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онкурентные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способы закупок -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процедуры, в ходе которых происходит определение потенциального исполнителя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(поставщика) путем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выбора из широкого круга исполнителей на основании специально составленных требований к предмету закупок.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Неконкурентные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способы закупок - контракт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заключается без проведения процедуры выбора победителя</a:t>
            </a:r>
          </a:p>
        </p:txBody>
      </p:sp>
    </p:spTree>
    <p:extLst>
      <p:ext uri="{BB962C8B-B14F-4D97-AF65-F5344CB8AC3E}">
        <p14:creationId xmlns="" xmlns:p14="http://schemas.microsoft.com/office/powerpoint/2010/main" val="11815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24744"/>
            <a:ext cx="7488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Федеральный закон от 29.12.1994 N 78-ФЗ (ред. от 03.07.2016) "О библиотечном деле" (с изм. и доп., вступ. в силу с 03.10.2016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Федеральный закон от 29.12.1994 N 77-ФЗ (ред. от 03.07.2016) "Об обязательном экземпляре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документов»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Порядок учета документов, входящих в состав библиотечного фонда, утвержденный приказом Министерства культуры Российской Федерации от 8 октября 2012 г. № 1077 (в ред. Приказа Минкультуры России от 02.02.2017 №115)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0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404665"/>
            <a:ext cx="799288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Аукцион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- способ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определения поставщика (подрядчика, исполнителя), при котором победителем признается участник закупки, предложивший наименьшую цену контракта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Аукцион в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электронной форме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электронный аукцион) -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аукцион, при котором информация о закупке сообщается заказчиком неограниченному кругу лиц путем размещения в единой информационной системе извещения о проведении такого аукциона и документации о нем, к участникам закупки предъявляются единые требования и дополнительные требования, проведение такого аукциона обеспечивается на электронной площадке ее оператором.</a:t>
            </a:r>
          </a:p>
          <a:p>
            <a:pPr algn="just"/>
            <a:endParaRPr lang="ru-RU" sz="2400" dirty="0" smtClean="0">
              <a:latin typeface="Arial"/>
            </a:endParaRPr>
          </a:p>
          <a:p>
            <a:pPr algn="just"/>
            <a:endParaRPr lang="ru-RU" sz="2400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498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84887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Запрос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котировок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способ определения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поставщика,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при котором информация о закупаемых для обеспечения государственных или муниципальных нужд товарах, работах или услугах сообщается неограниченному кругу лиц путем размещения в единой информационной системе извещения о проведении запроса котировок и победителем запроса котировок признается участник закупки, предложивший наиболее низкую цену контракта.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Заказчик вправе осуществлять закупки путем проведения запроса котировок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условии, что начальная (максимальная) цена контракта не превышает пятьсот тысяч рублей. При этом годовой объем закупок, осуществляемых путем проведения запроса котировок, не должен превышать десять процентов совокупного годового объема закупок заказчика и не должен составлять более чем сто миллионов рублей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995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99288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Закупка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у единственного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поставщика (ст.93 ФЗ-44)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осуществляться заказчиком в следующих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случаях: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На сумму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, не превышающую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тысяч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рублей (до 01.07.2019 – 100 тысяч)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При этом годовой объем закупок, которые заказчик вправе осуществить на основании настоящего пункта, не должен превышать два миллиона рублей или не должен превышать пять процентов совокупного годового объема закупок заказчика и не должен составлять более чем пятьдесят миллионов рублей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(ограничения не применяются в отношении закупок для обеспечения муниципальных нужд сельских поселений) (п.4 ч.1ст.93)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сумму, не превышающую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600 тысяч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до 01.07.2019 -400 тысяч)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 При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этом годовой объем закупок, которые заказчик вправе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осуществить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 основании настоящего пункта, не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должен превышать пять миллионов рублей или пятьдесят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процентов совокупного годового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объема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закупок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заказчика (максимум 30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млн.)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(п.5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ч.1ст.93)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dirty="0">
              <a:latin typeface="Arial"/>
            </a:endParaRPr>
          </a:p>
          <a:p>
            <a:pPr algn="just"/>
            <a:endParaRPr lang="ru-RU" dirty="0">
              <a:latin typeface="Arial"/>
            </a:endParaRPr>
          </a:p>
          <a:p>
            <a:pPr algn="just"/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02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закупка произведений литературы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искусства определенных авторов (за исключением случаев приобретения фильмов в целях проката), прав на произведения литературы и искусства определенных авторов,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…случае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если единственному лицу принадлежат исключительные права или исключительные лицензии на такие произведения, исполнения, фонограммы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(п.13 ч.1 ст.93)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закупка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печатных изданий или электронных изданий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(в том числе используемых в них программно-технических средств и средств защиты информации) определенных авторов у издателей таких изданий в случае, если указанным издателям принадлежат исключительные права или исключительные лицензии на использование таких изданий, а также оказание услуг по предоставлению доступа к таким электронным изданиям для обеспечения деятельности государственных и муниципальных образовательных учреждений, государственных и муниципальных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библиотек…; (п.14 ч.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93)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2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Получение обязательного экземпляра документов.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экземпляр – экземпляры тиражированных документов различных видов, которые производители документов в соответствии с законодательством должны на безвозмездной основе предоставлять в определенном законом количестве в определенные библиотеки.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Федеральный закон от 29.12.1994 N 77-ФЗ (ред. от 03.07.2016) "Об обязательном экземпляре документов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75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39552" y="836712"/>
            <a:ext cx="806489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3 июля 2016 г. О внесении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федеральный закон «Об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обязательном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экземпляре документов»,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вступил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силу с 1 января 2017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Введены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новые виды ОЭ: ОЭ печатного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электронной форме и ОЭ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диссертации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электронной форме.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Обязательный экземпляр печатного издания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копия оригинал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макета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 которого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осуществлялась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печать документа,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его текст, иллюстрации и все элементы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оформления».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Производители в течение 7 дней после выхода в свет первой партии тиража печатных изданий должны доставлять один экземпляр печатного издания в электронной форме в РКП (филиал «ИТАР-ТАСС»), второй - в РГБ.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Arial"/>
            </a:endParaRPr>
          </a:p>
          <a:p>
            <a:endParaRPr lang="ru-RU" dirty="0">
              <a:effectLst/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80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Пожертвование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предполагает безвозмездную (бесплатную) передачу документов библиотеке частным лицом, учреждением или организацией в соответствии с определенными условиями и на основании двухстороннего договора пожертвования.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7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Книгообмен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передача документов в постоянное пользование из одних библиотек в другие взамен на получение других документов на основе договоров и соглашений между организациями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Обменный фонд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фонд, предназначенный для обмена документами, безвозмездной передачи библиотекам, информационным центрам и (или) продажи их организациям и частным лицам.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Обменный фонд, состоящий из не профильных для данной библиотеки изданий, в том числе списанных объектов библиотечного фонда, по правилам бухгалтерского учета, числится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забалансовом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счете.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Репродуцирование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(воспроизведение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– создание копий документов из фонда библиотеки техническими средствами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33361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Прием документов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получение документов, поступающих в библиотеку (проверка комплектности, соответствия сопроводительным документам и т.д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Документы принимаются по первичным учетным документам, включающим список поступлений. Первичными учетными документами, подтверждающими факт поступления документов являются: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оварная накладная установленной формы ТОРГ-12, по которой библиотека принимает приобретенные у юридического лица издания;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кт приема-передачи к договору купли-продажи при покупке изданий у физического лица;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кт приема-передачи к договору пожертвования или акт о приеме пожертвования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79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54868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 о приеме документов взамен утерянных;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кт приема – передачи к договору о микрофильмировании, сканировании, произведенному сторонней организацией.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9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92088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 7.0.95 –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Электронные документы. Основные виды, выходные сведения, технологические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 7.0.93-2015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Библиотечный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фонд. Технология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ГОСТ Р 7.0.94-2015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Комплектование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библиотеки документами. Термины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определения»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ГОСТ Р 7.0.96 –2016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«Электронные библиотеки. Основные виды. Структура. Технология формирования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Р 7.0.87-2018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«Книжные памятники. Общие требования»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Р 7.0.102-2018 «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Профиль комплектования фондов научных библиотек. Структура. Индикаторы комплектования»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83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Учет документов библиотечного фонда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 основой отчетности и планирования деятельности библиотеки, способствует обеспечению его сохранности.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включает регистрацию поступления документов в библиотечный фонд, их выбытие из фонда, итоговые данные о величине (объеме) всего библиотечного фонда и его подразделов, стоимость фонда. Учету подлежат все документы, поступающие в фонд библиотеки и выбывающие из фонда библиотеки, независимо от вида носителя и срока хранения.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10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548680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Документы, поступающие в библиотеку подлежат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суммарному и индивидуальному учету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Учет документов ведется в регистрах индивидуального и суммарного учета в традиционном и (или) электронном виде.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Регистр учета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учетно-регистрационный документ (список, перечень, книга, реестр и т.п.), имеющий правовое значение.  Содержит перечень основных показателей (индикаторов), необходимых для регистрации документов в соответствии с установленными правилами.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5096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Суммарный учет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регистрация в учетной документации каждой партии поступающих и выбывающих документов на основании первичного учетного документа и подведение итогов движения фонда за определенный период. 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Единицей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суммарного учета является партия документов. </a:t>
            </a: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Основным видом регистра (учетного документа) суммарного учета является Книга суммарного учета.</a:t>
            </a:r>
          </a:p>
        </p:txBody>
      </p:sp>
    </p:spTree>
    <p:extLst>
      <p:ext uri="{BB962C8B-B14F-4D97-AF65-F5344CB8AC3E}">
        <p14:creationId xmlns="" xmlns:p14="http://schemas.microsoft.com/office/powerpoint/2010/main" val="33580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Книга суммарного учета должна иметь заголовочные данные: наименование регистра, наименование организации, подразделения.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регистр вписываются данные о поступившей партии документов: дата и порядковый номер записи, источник поступления, номер и дата первичного учетного документа, количество поступивших документов и их стоимость.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Книги суммарного учета на весь фонд библиотеки ведет отдел комплектования. Структурные подразделения ведут книги суммарного учета на свои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подфонды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Рекомендуется вести отдельные КСУ документов на физических носителях, сетевые локальные и сетевые удаленные документы.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03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Индивидуальный учет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-регистрация в учетной документации каждого экземпляра документа, поступающего в библиотеку и выбывающего из него. Осуществляется путем присвоения каждому экземпляру документа регистрационного (инвентарного) номера, который закрепляется за документом на все время его нахождения в фонде библиотеки.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виды регистров индивидуального учета: инвентарная книга, регистрационная картотека для периодических изданий.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Инвентарная книга представляет собой исчерпывающую опись всех изданий, подлежащих инвентарному учету, поступивших в библиотеку.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21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этапе приема и учета документы проходят первичную техническую обработку: ставится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сигла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отдела-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фондодержателя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инвентарный номер, штамп библиотеки. Основные требования, которые должны соблюдаться при маркировке документов: обозначение принадлежности, эстетика, долговечность маркировочного знака, сохранность текста или другой знаковой информации.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49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первичном учетном документе производится запись с указанием инвентарных номеров, подтверждающая, что поступившие документы приняты в библиотечный фонд.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Первичные учетные документы , подтверждающие факт поступления, передаются в бухгалтерию для включения в учет библиотечного фонда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84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Исключение документов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библиотечного фонда допускается по следующим причинам: утрата, ветхость, дефектность, устарелость по содержанию,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непрофильность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 том числе излишняя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дублетность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Непрофильность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устанавливается на основе Профиля комплектования  или иного нормативного документа, утверждаемого руководителем библиотеки.</a:t>
            </a:r>
          </a:p>
        </p:txBody>
      </p:sp>
    </p:spTree>
    <p:extLst>
      <p:ext uri="{BB962C8B-B14F-4D97-AF65-F5344CB8AC3E}">
        <p14:creationId xmlns="" xmlns:p14="http://schemas.microsoft.com/office/powerpoint/2010/main" val="22035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Нормативов на списание документов из библиотечного фонда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нет, есть нормативная  методика, разработанная  специалистами ГПБ им. М.Е. Салтыкова-Щедрина (РНБ).  Оптимальным признано списание из фонда общедоступной библиотеки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3,8 % от размера книговыдачи.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(0,07% непрофильной литературы к размерам книговыдачи; 1,95%  устаревшей литературы; 1,78% пришедшей в негодность (ветхость) = 3,8%).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соответствии с федеральным стандартом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бухгалтерского учета для организаций государственного сектора библиотечный фонд подразделяется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«Библиотечный фонд - особо ценное движимое имущество» и «Библиотечный фонд – иное движимое имущество».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829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Согласно Постановлению Правительства РФ от 26.07.2010 № 538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«О порядке отнесения имущества автономного или бюджетного учреждения к категории особо ценного движимого имущества» библиотечный фонд может быть отнесен к ОЦДИ: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движимое имущество, балансовая стоимость которого превышает установленный размер: для федеральных учреждений – в интервале от 200 тыс. рублей до 500 тыс. руб.; для учреждения субъекта РФ – в интервале от 50 тыс. до 500 тыс. руб.; для муниципальных бюджетных учреждений – от 50 тыс. до 200 тыс. руб., при этом библиотечный фонд рассматривается как единый объект бухгалтерского учета;</a:t>
            </a:r>
          </a:p>
        </p:txBody>
      </p:sp>
    </p:spTree>
    <p:extLst>
      <p:ext uri="{BB962C8B-B14F-4D97-AF65-F5344CB8AC3E}">
        <p14:creationId xmlns="" xmlns:p14="http://schemas.microsoft.com/office/powerpoint/2010/main" val="41157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120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Библиотечный фонд: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упорядоченное собрание документов, формируемое библиотекой или иными учреждениями в соответствии с их задачами, типом, видом, и предназначенное для хранения и общественного использования в рамках библиотечного обслуживания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93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«имущество, без которого осуществление автономным или бюджетным учреждением предусмотренных его уставом основных видов деятельности будет существенно затруднено»;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«имущество, отчуждение которого осуществляется в специальном порядке, установленном законами и иными нормативными правовыми актами РФ, в том числе… документы национального библиотечного фонда».</a:t>
            </a:r>
          </a:p>
        </p:txBody>
      </p:sp>
    </p:spTree>
    <p:extLst>
      <p:ext uri="{BB962C8B-B14F-4D97-AF65-F5344CB8AC3E}">
        <p14:creationId xmlns="" xmlns:p14="http://schemas.microsoft.com/office/powerpoint/2010/main" val="333876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064896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С 1 января 2011 г.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действует правило, согласно которому библиотеки  (автономные и бюджетные учреждения) могут самостоятельно распоряжаться лишь библиотечным фондом или его частью, не отнесенным к особо ценному движимому имуществу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Списание документов из библиотечного фонда, закрепленного за библиотекой как ОЦДИ или приобретенного за счет выделенных библиотеке средств (субсидий), осуществляется только с согласия собственника.</a:t>
            </a:r>
          </a:p>
          <a:p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 «Порядке учета»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предложен вариант, предоставляющий библиотекам возможность оперативного списания изданий в целях актуализации состава фонда, а учредителю – возможность контроля за происходящим процессом на основе предоставляемых библиотекой сведений о списании: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количество выбывающих документов не должно превышать количество поступающих в библиотечный фонд (ОЦДИ).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4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7048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Выбытие документов оформляется </a:t>
            </a:r>
            <a:r>
              <a:rPr lang="ru-R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Актом о списании исключенных объектов библиотечного фонда </a:t>
            </a:r>
            <a:r>
              <a:rPr lang="ru-R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форме, утвержденной Приказом Минфина России от </a:t>
            </a:r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 марта 2015 №52н.</a:t>
            </a:r>
          </a:p>
          <a:p>
            <a:pPr lvl="0"/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Акте о списании отражаются сведения о количестве и общей стоимости исключаемых документов, указывается причина исключения и направление выбытия исключаемых документов.</a:t>
            </a:r>
          </a:p>
          <a:p>
            <a:pPr lvl="0"/>
            <a:r>
              <a:rPr lang="ru-R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Акту прилагается список на исключение  объектов библиотечного фонда, который включает: инвентарный номер и шифр хранения, краткое библиографическое описание, цену документа, коэффициент переоценки, цену после переоценки и общую стоимость исключаемых документов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2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136904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После утверждения Акта о списании осуществляются мероприятия по перераспределению и реализации списанных документов.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Приказ МК РФ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от 2 февраля 2017 г. № 115 «О внесении изменений в Порядок учета документов, входящих в состав библиотечного фонда, утвержденный приказом Министерства культуры Российской Федерации от 8 октября 2012 г. №1077»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Списанные по причинам ветхости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дефектности, устарелости по содержанию документы, могут передаваться на безвозмездной основе юридическим и физическим лицам. 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Невостребованные в течение шести месяцев с даты списания документы могут направляться в пункты вторичного сырья.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2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Списанные по причине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непрофильности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документы по решению библиотеки передаются в обменный фонд в целях дальнейшей передачи на безвозмездной основе некоммерческим , а также государственным коммерческим организациям или для реализации юридическим и физическим лицам.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Невостребованные или нереализованные в течение шести месяцев с даты списания документы могут передаваться на безвозмездной основе юридическим и физическим лицам либо направляться в пункты вторичного сырья.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984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78488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завершения мероприятий, предусмотренных Актом о списании исключенных объектов библиотечного фонда, один экземпляр Акта со списком  и документом на списание передается в бухгалтерию, второй остается в подразделении, осуществляющем учет библиотечного фонда.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основании Акта о списании исключенных объектов библиотечного фонда библиотечное подразделение и бухгалтерия вносят изменения в соответствующие учетные документы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Акты о списании регистрируются в книге суммарного учета. 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инвентарной книге проставляется номер и дата Акта о списании.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4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Итоги движения фондов подводятся в книге суммарного учета на основании данных суммарного учета о поступлении и выбытии документов.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Итоговый данные имеют четыре обязательных показателя: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остояло на начало года, поступило за год, выбыло за год, состоит га конец года.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Сведения об итоговых данных фиксируются в форме государственной статистический отчетности и представляются для целей государственной статистической отчетности.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59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Библиотечный фонд – базис, на котором можно строить какие угодно проекты и программы. Мы можем проводить абсолютно любые занятия для детей, но основываться эта работа должна в первую очередь на книге. Иначе библиотека превратится во что угодно – в клуб, культурный центр, но при этом перестанет быть домом книги.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М.А. Веденяпина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 - объект с зафиксированной на нем информацией в виде текста, звукозаписи или изображения, предназначенный для передачи во времени и пространстве в целях хранения и общественного использования независимо от вида, способа его предоставления и формата, как в печатной, так и в электронной форме.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Сетевой ресурс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Электронный ресурс, доступный через информационно-телекоммуникационные сети.</a:t>
            </a: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Электронный документ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документ   в   цифровой   форме,   для использования  которого  необходимы  средства  вычислительной  техники </a:t>
            </a: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 иные  специализированные  устройства  для  воспроизведения 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Сетевые документы локального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(внутреннего) доступа: Электронные документы, размещенные на сервере в составе сети библиотеки.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22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Сетевые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документы удаленного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(дистанционного) доступа: Электронные документы, размещенные на серверах вне сети библиотеки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Инсталлированные  документы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Документы, размещаемые на автономных автоматизированных рабочих станциях библиотеки.</a:t>
            </a:r>
          </a:p>
        </p:txBody>
      </p:sp>
    </p:spTree>
    <p:extLst>
      <p:ext uri="{BB962C8B-B14F-4D97-AF65-F5344CB8AC3E}">
        <p14:creationId xmlns="" xmlns:p14="http://schemas.microsoft.com/office/powerpoint/2010/main" val="25197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733982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библиотечного фонда: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деятельность, включающая совокупность последовательных и взаимосвязанных  процессов по моделированию, комплектованию, обработке, размещению фонда для его последующего использования и хранения, поддержанию фонда в актуальном состоянии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436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3714</Words>
  <Application>Microsoft Office PowerPoint</Application>
  <PresentationFormat>Экран (4:3)</PresentationFormat>
  <Paragraphs>192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57</vt:i4>
      </vt:variant>
    </vt:vector>
  </HeadingPairs>
  <TitlesOfParts>
    <vt:vector size="59" baseType="lpstr">
      <vt:lpstr>Специальное оформление</vt:lpstr>
      <vt:lpstr>Аптека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komplekt5</dc:creator>
  <cp:lastModifiedBy>Unit</cp:lastModifiedBy>
  <cp:revision>210</cp:revision>
  <cp:lastPrinted>2019-10-25T07:02:38Z</cp:lastPrinted>
  <dcterms:created xsi:type="dcterms:W3CDTF">2017-11-21T12:42:02Z</dcterms:created>
  <dcterms:modified xsi:type="dcterms:W3CDTF">2020-06-03T18:16:10Z</dcterms:modified>
</cp:coreProperties>
</file>